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1" r:id="rId56"/>
    <p:sldId id="310" r:id="rId57"/>
    <p:sldId id="312" r:id="rId58"/>
    <p:sldId id="313" r:id="rId59"/>
  </p:sldIdLst>
  <p:sldSz cx="6858000" cy="9144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46" d="100"/>
          <a:sy n="46" d="100"/>
        </p:scale>
        <p:origin x="-2184" y="-79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14350" y="2840569"/>
            <a:ext cx="5829300" cy="196003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E0747-E47A-473D-AE75-BC40B1BCC5C6}" type="datetimeFigureOut">
              <a:rPr lang="zh-CN" altLang="en-US" smtClean="0"/>
              <a:pPr/>
              <a:t>2016-2-17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F7238-5BE5-4E70-A819-EC1ADF4D9AD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E0747-E47A-473D-AE75-BC40B1BCC5C6}" type="datetimeFigureOut">
              <a:rPr lang="zh-CN" altLang="en-US" smtClean="0"/>
              <a:pPr/>
              <a:t>2016-2-17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F7238-5BE5-4E70-A819-EC1ADF4D9AD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72050" y="366186"/>
            <a:ext cx="1543050" cy="780203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42900" y="366186"/>
            <a:ext cx="4514850" cy="780203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E0747-E47A-473D-AE75-BC40B1BCC5C6}" type="datetimeFigureOut">
              <a:rPr lang="zh-CN" altLang="en-US" smtClean="0"/>
              <a:pPr/>
              <a:t>2016-2-17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F7238-5BE5-4E70-A819-EC1ADF4D9AD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E0747-E47A-473D-AE75-BC40B1BCC5C6}" type="datetimeFigureOut">
              <a:rPr lang="zh-CN" altLang="en-US" smtClean="0"/>
              <a:pPr/>
              <a:t>2016-2-17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F7238-5BE5-4E70-A819-EC1ADF4D9AD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41735" y="3875620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E0747-E47A-473D-AE75-BC40B1BCC5C6}" type="datetimeFigureOut">
              <a:rPr lang="zh-CN" altLang="en-US" smtClean="0"/>
              <a:pPr/>
              <a:t>2016-2-17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F7238-5BE5-4E70-A819-EC1ADF4D9AD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42900" y="2133602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486150" y="2133602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E0747-E47A-473D-AE75-BC40B1BCC5C6}" type="datetimeFigureOut">
              <a:rPr lang="zh-CN" altLang="en-US" smtClean="0"/>
              <a:pPr/>
              <a:t>2016-2-17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F7238-5BE5-4E70-A819-EC1ADF4D9AD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42901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42901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83770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83770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E0747-E47A-473D-AE75-BC40B1BCC5C6}" type="datetimeFigureOut">
              <a:rPr lang="zh-CN" altLang="en-US" smtClean="0"/>
              <a:pPr/>
              <a:t>2016-2-17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F7238-5BE5-4E70-A819-EC1ADF4D9AD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E0747-E47A-473D-AE75-BC40B1BCC5C6}" type="datetimeFigureOut">
              <a:rPr lang="zh-CN" altLang="en-US" smtClean="0"/>
              <a:pPr/>
              <a:t>2016-2-17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F7238-5BE5-4E70-A819-EC1ADF4D9AD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E0747-E47A-473D-AE75-BC40B1BCC5C6}" type="datetimeFigureOut">
              <a:rPr lang="zh-CN" altLang="en-US" smtClean="0"/>
              <a:pPr/>
              <a:t>2016-2-17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F7238-5BE5-4E70-A819-EC1ADF4D9AD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01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81288" y="364069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42901" y="1913468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E0747-E47A-473D-AE75-BC40B1BCC5C6}" type="datetimeFigureOut">
              <a:rPr lang="zh-CN" altLang="en-US" smtClean="0"/>
              <a:pPr/>
              <a:t>2016-2-17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F7238-5BE5-4E70-A819-EC1ADF4D9AD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44216" y="6400801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344216" y="7156452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E0747-E47A-473D-AE75-BC40B1BCC5C6}" type="datetimeFigureOut">
              <a:rPr lang="zh-CN" altLang="en-US" smtClean="0"/>
              <a:pPr/>
              <a:t>2016-2-17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F7238-5BE5-4E70-A819-EC1ADF4D9AD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42900" y="2133602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342900" y="8475136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E0747-E47A-473D-AE75-BC40B1BCC5C6}" type="datetimeFigureOut">
              <a:rPr lang="zh-CN" altLang="en-US" smtClean="0"/>
              <a:pPr/>
              <a:t>2016-2-17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343150" y="8475136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914900" y="8475136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1F7238-5BE5-4E70-A819-EC1ADF4D9AD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00808" y="827584"/>
            <a:ext cx="3096344" cy="7272808"/>
          </a:xfr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>
            <a:normAutofit/>
          </a:bodyPr>
          <a:lstStyle/>
          <a:p>
            <a:r>
              <a:rPr lang="en-US" altLang="zh-TW" sz="7200" b="1" dirty="0" smtClean="0"/>
              <a:t>PMP</a:t>
            </a:r>
            <a:br>
              <a:rPr lang="en-US" altLang="zh-TW" sz="7200" b="1" dirty="0" smtClean="0"/>
            </a:br>
            <a:r>
              <a:rPr lang="zh-CN" altLang="en-US" sz="7200" b="1" dirty="0" smtClean="0"/>
              <a:t>考</a:t>
            </a:r>
            <a:r>
              <a:rPr lang="en-US" altLang="zh-CN" sz="7200" b="1" dirty="0" smtClean="0"/>
              <a:t/>
            </a:r>
            <a:br>
              <a:rPr lang="en-US" altLang="zh-CN" sz="7200" b="1" dirty="0" smtClean="0"/>
            </a:br>
            <a:r>
              <a:rPr lang="zh-CN" altLang="en-US" sz="7200" b="1" dirty="0" smtClean="0"/>
              <a:t>試</a:t>
            </a:r>
            <a:r>
              <a:rPr lang="en-US" altLang="zh-CN" sz="7200" b="1" dirty="0" smtClean="0"/>
              <a:t/>
            </a:r>
            <a:br>
              <a:rPr lang="en-US" altLang="zh-CN" sz="7200" b="1" dirty="0" smtClean="0"/>
            </a:br>
            <a:r>
              <a:rPr lang="zh-CN" altLang="en-US" sz="7200" b="1" dirty="0" smtClean="0"/>
              <a:t>秘</a:t>
            </a:r>
            <a:r>
              <a:rPr lang="en-US" altLang="zh-CN" sz="7200" b="1" dirty="0" smtClean="0"/>
              <a:t/>
            </a:r>
            <a:br>
              <a:rPr lang="en-US" altLang="zh-CN" sz="7200" b="1" dirty="0" smtClean="0"/>
            </a:br>
            <a:r>
              <a:rPr lang="zh-CN" altLang="en-US" sz="7200" b="1" dirty="0" smtClean="0"/>
              <a:t>笈</a:t>
            </a:r>
            <a:endParaRPr lang="zh-TW" altLang="en-US" sz="72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166" y="-290948"/>
            <a:ext cx="6172200" cy="1524000"/>
          </a:xfrm>
        </p:spPr>
        <p:txBody>
          <a:bodyPr>
            <a:normAutofit/>
          </a:bodyPr>
          <a:lstStyle/>
          <a:p>
            <a:r>
              <a:rPr lang="zh-CN" altLang="en-US" sz="2400" b="1" dirty="0" smtClean="0"/>
              <a:t>秘籍（六）</a:t>
            </a:r>
            <a:r>
              <a:rPr lang="en-US" altLang="zh-CN" sz="2400" b="1" dirty="0" smtClean="0"/>
              <a:t>47</a:t>
            </a:r>
            <a:r>
              <a:rPr lang="zh-CN" altLang="en-US" sz="2400" b="1" dirty="0" smtClean="0"/>
              <a:t>个过程中哪些过程贯穿整个项目生命周期</a:t>
            </a:r>
            <a:endParaRPr lang="zh-CN" altLang="en-US" sz="2400" dirty="0"/>
          </a:p>
        </p:txBody>
      </p:sp>
      <p:pic>
        <p:nvPicPr>
          <p:cNvPr id="3" name="图片 2" descr="截图1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3296" y="840340"/>
            <a:ext cx="5500726" cy="4374603"/>
          </a:xfrm>
          <a:prstGeom prst="rect">
            <a:avLst/>
          </a:prstGeom>
        </p:spPr>
      </p:pic>
      <p:pic>
        <p:nvPicPr>
          <p:cNvPr id="5" name="图片 4" descr="截图1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4735" y="5395702"/>
            <a:ext cx="5500726" cy="35404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01" y="-31"/>
            <a:ext cx="5729306" cy="633916"/>
          </a:xfrm>
        </p:spPr>
        <p:txBody>
          <a:bodyPr>
            <a:normAutofit fontScale="90000"/>
          </a:bodyPr>
          <a:lstStyle/>
          <a:p>
            <a:r>
              <a:rPr lang="zh-CN" altLang="en-US" sz="2400" b="1" dirty="0" smtClean="0"/>
              <a:t>秘籍（七） </a:t>
            </a:r>
            <a:r>
              <a:rPr lang="en-US" altLang="zh-CN" sz="2400" b="1" dirty="0" smtClean="0"/>
              <a:t>PMBOK</a:t>
            </a:r>
            <a:r>
              <a:rPr lang="zh-CN" altLang="en-US" sz="2400" b="1" dirty="0" smtClean="0"/>
              <a:t>中输入输出工具的规律</a:t>
            </a:r>
            <a:endParaRPr lang="zh-CN" altLang="en-US" sz="2400" b="1" dirty="0"/>
          </a:p>
        </p:txBody>
      </p:sp>
      <p:pic>
        <p:nvPicPr>
          <p:cNvPr id="3" name="图片 2" descr="截图1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5795" y="5372106"/>
            <a:ext cx="5173717" cy="3571900"/>
          </a:xfrm>
          <a:prstGeom prst="rect">
            <a:avLst/>
          </a:prstGeom>
        </p:spPr>
      </p:pic>
      <p:pic>
        <p:nvPicPr>
          <p:cNvPr id="4" name="图片 3" descr="截图1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2918" y="714349"/>
            <a:ext cx="5286412" cy="4603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342901" y="-31"/>
            <a:ext cx="5729306" cy="633916"/>
          </a:xfrm>
        </p:spPr>
        <p:txBody>
          <a:bodyPr>
            <a:normAutofit fontScale="90000"/>
          </a:bodyPr>
          <a:lstStyle/>
          <a:p>
            <a:r>
              <a:rPr lang="zh-CN" altLang="en-US" sz="2400" b="1" dirty="0" smtClean="0"/>
              <a:t>秘籍（七） </a:t>
            </a:r>
            <a:r>
              <a:rPr lang="en-US" altLang="zh-CN" sz="2400" b="1" dirty="0" smtClean="0"/>
              <a:t>PMBOK</a:t>
            </a:r>
            <a:r>
              <a:rPr lang="zh-CN" altLang="en-US" sz="2400" b="1" dirty="0" smtClean="0"/>
              <a:t>中输入输出工具的规律</a:t>
            </a:r>
            <a:endParaRPr lang="zh-CN" altLang="en-US" sz="2400" b="1" dirty="0"/>
          </a:p>
        </p:txBody>
      </p:sp>
      <p:pic>
        <p:nvPicPr>
          <p:cNvPr id="4" name="图片 3" descr="截图1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2918" y="714348"/>
            <a:ext cx="5726585" cy="4638675"/>
          </a:xfrm>
          <a:prstGeom prst="rect">
            <a:avLst/>
          </a:prstGeom>
        </p:spPr>
      </p:pic>
      <p:pic>
        <p:nvPicPr>
          <p:cNvPr id="5" name="图片 4" descr="截图1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7862" y="5485533"/>
            <a:ext cx="5650096" cy="3305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342901" y="-31"/>
            <a:ext cx="5729306" cy="633916"/>
          </a:xfrm>
        </p:spPr>
        <p:txBody>
          <a:bodyPr>
            <a:normAutofit/>
          </a:bodyPr>
          <a:lstStyle/>
          <a:p>
            <a:r>
              <a:rPr lang="zh-CN" altLang="en-US" sz="2400" b="1" dirty="0" smtClean="0"/>
              <a:t>秘籍（八）变更请求谁来批准？</a:t>
            </a:r>
            <a:endParaRPr lang="zh-CN" altLang="en-US" sz="2400" b="1" dirty="0"/>
          </a:p>
        </p:txBody>
      </p:sp>
      <p:pic>
        <p:nvPicPr>
          <p:cNvPr id="4" name="图片 3" descr="截图2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7823" y="500035"/>
            <a:ext cx="5857916" cy="4714908"/>
          </a:xfrm>
          <a:prstGeom prst="rect">
            <a:avLst/>
          </a:prstGeom>
        </p:spPr>
      </p:pic>
      <p:pic>
        <p:nvPicPr>
          <p:cNvPr id="5" name="图片 4" descr="截图2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9916" y="5362577"/>
            <a:ext cx="5786478" cy="34957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342900" y="-31"/>
            <a:ext cx="6086496" cy="633916"/>
          </a:xfrm>
        </p:spPr>
        <p:txBody>
          <a:bodyPr>
            <a:normAutofit fontScale="90000"/>
          </a:bodyPr>
          <a:lstStyle/>
          <a:p>
            <a:r>
              <a:rPr lang="zh-CN" altLang="en-US" sz="2400" b="1" dirty="0" smtClean="0"/>
              <a:t>秘籍（九）公差（允差）与控制线的区别及考点</a:t>
            </a:r>
            <a:endParaRPr lang="zh-CN" altLang="en-US" sz="2400" b="1" dirty="0"/>
          </a:p>
        </p:txBody>
      </p:sp>
      <p:pic>
        <p:nvPicPr>
          <p:cNvPr id="4" name="图片 3" descr="截图2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166" y="500033"/>
            <a:ext cx="6072230" cy="5048251"/>
          </a:xfrm>
          <a:prstGeom prst="rect">
            <a:avLst/>
          </a:prstGeom>
        </p:spPr>
      </p:pic>
      <p:pic>
        <p:nvPicPr>
          <p:cNvPr id="5" name="图片 4" descr="截图2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042" y="5643571"/>
            <a:ext cx="5841347" cy="29527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0" y="-31"/>
            <a:ext cx="6858000" cy="633916"/>
          </a:xfrm>
        </p:spPr>
        <p:txBody>
          <a:bodyPr>
            <a:normAutofit fontScale="90000"/>
          </a:bodyPr>
          <a:lstStyle/>
          <a:p>
            <a:r>
              <a:rPr lang="zh-CN" altLang="en-US" sz="2400" b="1" dirty="0" smtClean="0"/>
              <a:t>秘籍（</a:t>
            </a:r>
            <a:r>
              <a:rPr lang="zh-CN" altLang="en-US" sz="2400" b="1" dirty="0"/>
              <a:t>十</a:t>
            </a:r>
            <a:r>
              <a:rPr lang="zh-CN" altLang="en-US" sz="2400" b="1" dirty="0" smtClean="0"/>
              <a:t>）管理项目团队成员与管理干系人的相同与不同之处</a:t>
            </a:r>
            <a:endParaRPr lang="zh-CN" altLang="en-US" sz="2400" b="1" dirty="0"/>
          </a:p>
        </p:txBody>
      </p:sp>
      <p:pic>
        <p:nvPicPr>
          <p:cNvPr id="4" name="图片 3" descr="截图2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1481" y="1714481"/>
            <a:ext cx="5929354" cy="44291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0" y="-31"/>
            <a:ext cx="6858000" cy="633916"/>
          </a:xfrm>
        </p:spPr>
        <p:txBody>
          <a:bodyPr>
            <a:normAutofit fontScale="90000"/>
          </a:bodyPr>
          <a:lstStyle/>
          <a:p>
            <a:r>
              <a:rPr lang="zh-CN" altLang="en-US" sz="2400" b="1" dirty="0" smtClean="0"/>
              <a:t>秘籍（</a:t>
            </a:r>
            <a:r>
              <a:rPr lang="zh-CN" altLang="en-US" sz="2400" b="1" dirty="0"/>
              <a:t>十</a:t>
            </a:r>
            <a:r>
              <a:rPr lang="zh-CN" altLang="en-US" sz="2400" b="1" dirty="0" smtClean="0"/>
              <a:t>）管理项目团队成员与管理干系人的相同与不同之处</a:t>
            </a:r>
            <a:endParaRPr lang="zh-CN" altLang="en-US" sz="2400" b="1" dirty="0"/>
          </a:p>
        </p:txBody>
      </p:sp>
      <p:pic>
        <p:nvPicPr>
          <p:cNvPr id="4" name="图片 3" descr="截图2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6256" y="645509"/>
            <a:ext cx="6500834" cy="5857916"/>
          </a:xfrm>
          <a:prstGeom prst="rect">
            <a:avLst/>
          </a:prstGeom>
        </p:spPr>
      </p:pic>
      <p:pic>
        <p:nvPicPr>
          <p:cNvPr id="5" name="图片 4" descr="截图26.jpg"/>
          <p:cNvPicPr>
            <a:picLocks noChangeAspect="1"/>
          </p:cNvPicPr>
          <p:nvPr/>
        </p:nvPicPr>
        <p:blipFill>
          <a:blip r:embed="rId3" cstate="print"/>
          <a:srcRect t="36589"/>
          <a:stretch>
            <a:fillRect/>
          </a:stretch>
        </p:blipFill>
        <p:spPr>
          <a:xfrm>
            <a:off x="214291" y="6418999"/>
            <a:ext cx="6381362" cy="25082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0" y="-31"/>
            <a:ext cx="6858000" cy="633916"/>
          </a:xfrm>
        </p:spPr>
        <p:txBody>
          <a:bodyPr>
            <a:normAutofit fontScale="90000"/>
          </a:bodyPr>
          <a:lstStyle/>
          <a:p>
            <a:r>
              <a:rPr lang="zh-CN" altLang="en-US" sz="2400" b="1" dirty="0" smtClean="0"/>
              <a:t>秘籍（</a:t>
            </a:r>
            <a:r>
              <a:rPr lang="en-US" altLang="zh-CN" sz="2400" b="1" dirty="0" smtClean="0"/>
              <a:t>11</a:t>
            </a:r>
            <a:r>
              <a:rPr lang="zh-CN" altLang="en-US" sz="2400" b="1" dirty="0" smtClean="0"/>
              <a:t>）进度压缩、赶工与快速跟进的区别与考点</a:t>
            </a:r>
            <a:endParaRPr lang="zh-CN" altLang="en-US" sz="2400" b="1" dirty="0"/>
          </a:p>
        </p:txBody>
      </p:sp>
      <p:pic>
        <p:nvPicPr>
          <p:cNvPr id="4" name="图片 3" descr="截图2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166" y="1928793"/>
            <a:ext cx="6215082" cy="60007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截图2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28" y="707855"/>
            <a:ext cx="6215082" cy="5143536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1"/>
            <a:ext cx="6858000" cy="633916"/>
          </a:xfrm>
        </p:spPr>
        <p:txBody>
          <a:bodyPr>
            <a:normAutofit fontScale="90000"/>
          </a:bodyPr>
          <a:lstStyle/>
          <a:p>
            <a:r>
              <a:rPr lang="zh-CN" altLang="en-US" sz="2400" b="1" dirty="0" smtClean="0"/>
              <a:t>秘籍（</a:t>
            </a:r>
            <a:r>
              <a:rPr lang="en-US" altLang="zh-CN" sz="2400" b="1" dirty="0" smtClean="0"/>
              <a:t>11</a:t>
            </a:r>
            <a:r>
              <a:rPr lang="zh-CN" altLang="en-US" sz="2400" b="1" dirty="0" smtClean="0"/>
              <a:t>）进度压缩、赶工与快速跟进的区别与考点</a:t>
            </a:r>
            <a:endParaRPr lang="zh-CN" altLang="en-US" sz="2400" b="1" dirty="0"/>
          </a:p>
        </p:txBody>
      </p:sp>
      <p:pic>
        <p:nvPicPr>
          <p:cNvPr id="5" name="图片 4" descr="截图2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1692" y="5966991"/>
            <a:ext cx="6143668" cy="22860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0" y="1"/>
            <a:ext cx="6858000" cy="633916"/>
          </a:xfrm>
        </p:spPr>
        <p:txBody>
          <a:bodyPr>
            <a:normAutofit/>
          </a:bodyPr>
          <a:lstStyle/>
          <a:p>
            <a:r>
              <a:rPr lang="zh-CN" altLang="en-US" sz="2400" b="1" dirty="0" smtClean="0"/>
              <a:t>秘籍（</a:t>
            </a:r>
            <a:r>
              <a:rPr lang="en-US" altLang="zh-CN" sz="2400" b="1" dirty="0" smtClean="0"/>
              <a:t>12</a:t>
            </a:r>
            <a:r>
              <a:rPr lang="zh-CN" altLang="en-US" sz="2400" b="1" dirty="0" smtClean="0"/>
              <a:t>）投标人大会的考点</a:t>
            </a:r>
            <a:endParaRPr lang="zh-CN" altLang="en-US" sz="2400" b="1" dirty="0"/>
          </a:p>
        </p:txBody>
      </p:sp>
      <p:pic>
        <p:nvPicPr>
          <p:cNvPr id="4" name="图片 3" descr="截图3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5350" y="571473"/>
            <a:ext cx="5885539" cy="5286412"/>
          </a:xfrm>
          <a:prstGeom prst="rect">
            <a:avLst/>
          </a:prstGeom>
        </p:spPr>
      </p:pic>
      <p:pic>
        <p:nvPicPr>
          <p:cNvPr id="5" name="图片 4" descr="截图3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388" y="6220219"/>
            <a:ext cx="5795570" cy="24005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85728" y="1"/>
            <a:ext cx="6172200" cy="928663"/>
          </a:xfrm>
        </p:spPr>
        <p:txBody>
          <a:bodyPr>
            <a:normAutofit/>
          </a:bodyPr>
          <a:lstStyle/>
          <a:p>
            <a:r>
              <a:rPr lang="zh-CN" altLang="en-US" sz="2400" b="1" dirty="0" smtClean="0"/>
              <a:t>秘籍（一） </a:t>
            </a:r>
            <a:r>
              <a:rPr lang="en-US" altLang="zh-CN" sz="2400" b="1" dirty="0" smtClean="0"/>
              <a:t>PMBOK</a:t>
            </a:r>
            <a:r>
              <a:rPr lang="zh-CN" altLang="en-US" sz="2400" b="1" dirty="0" smtClean="0"/>
              <a:t>计划中的实体计划、程序计划与综合计划</a:t>
            </a:r>
            <a:endParaRPr lang="zh-CN" altLang="en-US" sz="2400" b="1" dirty="0"/>
          </a:p>
        </p:txBody>
      </p:sp>
      <p:pic>
        <p:nvPicPr>
          <p:cNvPr id="6" name="图片 5" descr="截图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71538"/>
            <a:ext cx="6858000" cy="63579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0" y="1"/>
            <a:ext cx="6858000" cy="633916"/>
          </a:xfrm>
        </p:spPr>
        <p:txBody>
          <a:bodyPr>
            <a:normAutofit fontScale="90000"/>
          </a:bodyPr>
          <a:lstStyle/>
          <a:p>
            <a:r>
              <a:rPr lang="zh-CN" altLang="en-US" sz="2400" b="1" dirty="0" smtClean="0"/>
              <a:t>秘籍（</a:t>
            </a:r>
            <a:r>
              <a:rPr lang="en-US" altLang="zh-CN" sz="2400" b="1" dirty="0" smtClean="0"/>
              <a:t>13</a:t>
            </a:r>
            <a:r>
              <a:rPr lang="zh-CN" altLang="en-US" sz="2400" b="1" dirty="0" smtClean="0"/>
              <a:t>）  验收可交付成果和项目（或阶段）收尾的联系与区别</a:t>
            </a:r>
            <a:endParaRPr lang="zh-CN" altLang="en-US" sz="2400" b="1" dirty="0"/>
          </a:p>
        </p:txBody>
      </p:sp>
      <p:pic>
        <p:nvPicPr>
          <p:cNvPr id="4" name="图片 3" descr="截图3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166" y="803969"/>
            <a:ext cx="6143669" cy="5929355"/>
          </a:xfrm>
          <a:prstGeom prst="rect">
            <a:avLst/>
          </a:prstGeom>
        </p:spPr>
      </p:pic>
      <p:pic>
        <p:nvPicPr>
          <p:cNvPr id="5" name="图片 4" descr="截图3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5476" y="6754106"/>
            <a:ext cx="6059508" cy="20717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0" y="1"/>
            <a:ext cx="6858000" cy="633916"/>
          </a:xfrm>
        </p:spPr>
        <p:txBody>
          <a:bodyPr>
            <a:normAutofit/>
          </a:bodyPr>
          <a:lstStyle/>
          <a:p>
            <a:r>
              <a:rPr lang="zh-CN" altLang="en-US" sz="2400" b="1" dirty="0" smtClean="0"/>
              <a:t>秘籍</a:t>
            </a:r>
            <a:r>
              <a:rPr lang="en-US" altLang="zh-CN" sz="2400" b="1" dirty="0" smtClean="0"/>
              <a:t>(14)  </a:t>
            </a:r>
            <a:r>
              <a:rPr lang="zh-CN" altLang="en-US" sz="2400" b="1" dirty="0" smtClean="0"/>
              <a:t>资源日期和资源直方图的区别及考点</a:t>
            </a:r>
            <a:endParaRPr lang="zh-CN" altLang="en-US" sz="2400" b="1" dirty="0"/>
          </a:p>
        </p:txBody>
      </p:sp>
      <p:pic>
        <p:nvPicPr>
          <p:cNvPr id="4" name="图片 3" descr="截图3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3320" y="571472"/>
            <a:ext cx="6079533" cy="6286545"/>
          </a:xfrm>
          <a:prstGeom prst="rect">
            <a:avLst/>
          </a:prstGeom>
        </p:spPr>
      </p:pic>
      <p:pic>
        <p:nvPicPr>
          <p:cNvPr id="5" name="图片 4" descr="截图3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4356" y="6915972"/>
            <a:ext cx="5429312" cy="20202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1"/>
            <a:ext cx="6858000" cy="63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秘籍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(15) 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总时差、提前量和滞后量、缓冲三者之间的区别</a:t>
            </a:r>
          </a:p>
        </p:txBody>
      </p:sp>
      <p:pic>
        <p:nvPicPr>
          <p:cNvPr id="4" name="图片 3" descr="截图3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0915" y="1285852"/>
            <a:ext cx="6149920" cy="67866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1"/>
            <a:ext cx="6858000" cy="63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秘籍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(15) 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总时差、提前量和滞后量、缓冲三者之间的区别</a:t>
            </a:r>
          </a:p>
        </p:txBody>
      </p:sp>
      <p:pic>
        <p:nvPicPr>
          <p:cNvPr id="4" name="图片 3" descr="截图3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129" y="1571604"/>
            <a:ext cx="6514277" cy="53578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1"/>
            <a:ext cx="6858000" cy="63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秘籍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(16) 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汇报发起人选项可以和不可以选的情景</a:t>
            </a:r>
          </a:p>
        </p:txBody>
      </p:sp>
      <p:pic>
        <p:nvPicPr>
          <p:cNvPr id="5" name="图片 4" descr="截图3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8604" y="571473"/>
            <a:ext cx="5643602" cy="3500463"/>
          </a:xfrm>
          <a:prstGeom prst="rect">
            <a:avLst/>
          </a:prstGeom>
        </p:spPr>
      </p:pic>
      <p:pic>
        <p:nvPicPr>
          <p:cNvPr id="6" name="图片 5" descr="截图4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604" y="4000496"/>
            <a:ext cx="5786478" cy="48577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1"/>
            <a:ext cx="6858000" cy="63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秘籍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(16) 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汇报发起人选项可以和不可以选的情景</a:t>
            </a:r>
          </a:p>
        </p:txBody>
      </p:sp>
      <p:pic>
        <p:nvPicPr>
          <p:cNvPr id="4" name="图片 3" descr="截图4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165" y="714349"/>
            <a:ext cx="6318227" cy="6072231"/>
          </a:xfrm>
          <a:prstGeom prst="rect">
            <a:avLst/>
          </a:prstGeom>
        </p:spPr>
      </p:pic>
      <p:pic>
        <p:nvPicPr>
          <p:cNvPr id="5" name="图片 4" descr="截图4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166" y="7000893"/>
            <a:ext cx="6208983" cy="15716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1"/>
            <a:ext cx="6858000" cy="63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秘籍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(17) 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减少或消减范围的选项可以选和不可以选的情景</a:t>
            </a:r>
          </a:p>
        </p:txBody>
      </p:sp>
      <p:pic>
        <p:nvPicPr>
          <p:cNvPr id="4" name="图片 3" descr="截图4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482" y="1500167"/>
            <a:ext cx="6396791" cy="60674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-83127"/>
            <a:ext cx="6858000" cy="63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秘籍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(18) 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四种变更类型的区分</a:t>
            </a:r>
          </a:p>
        </p:txBody>
      </p:sp>
      <p:pic>
        <p:nvPicPr>
          <p:cNvPr id="4" name="图片 3" descr="截图44.jpg"/>
          <p:cNvPicPr>
            <a:picLocks noChangeAspect="1"/>
          </p:cNvPicPr>
          <p:nvPr/>
        </p:nvPicPr>
        <p:blipFill>
          <a:blip r:embed="rId2" cstate="print"/>
          <a:srcRect b="31943"/>
          <a:stretch>
            <a:fillRect/>
          </a:stretch>
        </p:blipFill>
        <p:spPr>
          <a:xfrm>
            <a:off x="357168" y="428596"/>
            <a:ext cx="6000791" cy="2286016"/>
          </a:xfrm>
          <a:prstGeom prst="rect">
            <a:avLst/>
          </a:prstGeom>
        </p:spPr>
      </p:pic>
      <p:pic>
        <p:nvPicPr>
          <p:cNvPr id="5" name="图片 4" descr="截图4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5728" y="2592517"/>
            <a:ext cx="5929354" cy="4336936"/>
          </a:xfrm>
          <a:prstGeom prst="rect">
            <a:avLst/>
          </a:prstGeom>
        </p:spPr>
      </p:pic>
      <p:pic>
        <p:nvPicPr>
          <p:cNvPr id="6" name="图片 5" descr="截图4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5476" y="6858017"/>
            <a:ext cx="5857916" cy="21867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-83127"/>
            <a:ext cx="6858000" cy="63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秘籍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(19</a:t>
            </a:r>
            <a:r>
              <a:rPr lang="en-US" altLang="zh-CN" sz="2400" b="1" dirty="0" smtClean="0">
                <a:latin typeface="+mj-lt"/>
                <a:ea typeface="+mj-ea"/>
                <a:cs typeface="+mj-cs"/>
              </a:rPr>
              <a:t>) </a:t>
            </a:r>
            <a:r>
              <a:rPr lang="zh-CN" altLang="en-US" sz="2400" b="1" dirty="0" smtClean="0">
                <a:latin typeface="+mj-lt"/>
                <a:ea typeface="+mj-ea"/>
                <a:cs typeface="+mj-cs"/>
              </a:rPr>
              <a:t>如何区分不同的组织类型</a:t>
            </a: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" name="图片 3" descr="截图4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853" y="1928793"/>
            <a:ext cx="6575627" cy="39290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截图4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135" y="4785185"/>
            <a:ext cx="5648343" cy="3939313"/>
          </a:xfrm>
          <a:prstGeom prst="rect">
            <a:avLst/>
          </a:prstGeom>
        </p:spPr>
      </p:pic>
      <p:pic>
        <p:nvPicPr>
          <p:cNvPr id="4" name="图片 3" descr="截图4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604" y="571473"/>
            <a:ext cx="5214950" cy="4265263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0" y="-83127"/>
            <a:ext cx="6858000" cy="63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秘籍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(19</a:t>
            </a:r>
            <a:r>
              <a:rPr lang="en-US" altLang="zh-CN" sz="2400" b="1" dirty="0" smtClean="0">
                <a:latin typeface="+mj-lt"/>
                <a:ea typeface="+mj-ea"/>
                <a:cs typeface="+mj-cs"/>
              </a:rPr>
              <a:t>) </a:t>
            </a:r>
            <a:r>
              <a:rPr lang="zh-CN" altLang="en-US" sz="2400" b="1" dirty="0" smtClean="0">
                <a:latin typeface="+mj-lt"/>
                <a:ea typeface="+mj-ea"/>
                <a:cs typeface="+mj-cs"/>
              </a:rPr>
              <a:t>如何区分不同的组织类型</a:t>
            </a: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截图0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604" y="1000100"/>
            <a:ext cx="6000792" cy="7500991"/>
          </a:xfrm>
          <a:prstGeom prst="rect">
            <a:avLst/>
          </a:prstGeom>
        </p:spPr>
      </p:pic>
      <p:sp>
        <p:nvSpPr>
          <p:cNvPr id="4" name="标题 4"/>
          <p:cNvSpPr>
            <a:spLocks noGrp="1"/>
          </p:cNvSpPr>
          <p:nvPr>
            <p:ph type="title"/>
          </p:nvPr>
        </p:nvSpPr>
        <p:spPr>
          <a:xfrm>
            <a:off x="285728" y="1"/>
            <a:ext cx="6172200" cy="928663"/>
          </a:xfrm>
        </p:spPr>
        <p:txBody>
          <a:bodyPr>
            <a:normAutofit/>
          </a:bodyPr>
          <a:lstStyle/>
          <a:p>
            <a:r>
              <a:rPr lang="zh-CN" altLang="en-US" sz="2400" b="1" dirty="0" smtClean="0"/>
              <a:t>秘籍（一） </a:t>
            </a:r>
            <a:r>
              <a:rPr lang="en-US" altLang="zh-CN" sz="2400" b="1" dirty="0" smtClean="0"/>
              <a:t>PMBOK</a:t>
            </a:r>
            <a:r>
              <a:rPr lang="zh-CN" altLang="en-US" sz="2400" b="1" dirty="0" smtClean="0"/>
              <a:t>计划中的实体计划、程序计划与综合计划</a:t>
            </a:r>
            <a:endParaRPr lang="zh-CN" altLang="en-US" sz="2400" b="1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-83127"/>
            <a:ext cx="6858000" cy="63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2016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年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月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PMP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考试最新修改大纲内容</a:t>
            </a:r>
          </a:p>
        </p:txBody>
      </p:sp>
      <p:pic>
        <p:nvPicPr>
          <p:cNvPr id="4" name="图片 3" descr="截图5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57225"/>
            <a:ext cx="6610350" cy="57864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80433"/>
            <a:ext cx="6858000" cy="63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2016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年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月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PMP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考试最新修改大纲内容</a:t>
            </a:r>
          </a:p>
        </p:txBody>
      </p:sp>
      <p:pic>
        <p:nvPicPr>
          <p:cNvPr id="5" name="图片 4" descr="截图5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063" y="1285852"/>
            <a:ext cx="6619875" cy="5715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80433"/>
            <a:ext cx="6858000" cy="63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2016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年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月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PMP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考试最新修改大纲内容</a:t>
            </a:r>
          </a:p>
        </p:txBody>
      </p:sp>
      <p:pic>
        <p:nvPicPr>
          <p:cNvPr id="4" name="图片 3" descr="截图5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214413"/>
            <a:ext cx="6677025" cy="642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80433"/>
            <a:ext cx="6858000" cy="63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2016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年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月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PMP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考试最新修改大纲内容</a:t>
            </a:r>
          </a:p>
        </p:txBody>
      </p:sp>
      <p:pic>
        <p:nvPicPr>
          <p:cNvPr id="4" name="图片 3" descr="截图5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5738" y="1785919"/>
            <a:ext cx="6486525" cy="57150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80433"/>
            <a:ext cx="6858000" cy="63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2016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年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月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PMP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考试最新修改大纲内容</a:t>
            </a:r>
          </a:p>
        </p:txBody>
      </p:sp>
      <p:pic>
        <p:nvPicPr>
          <p:cNvPr id="4" name="图片 3" descr="截图5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" y="785787"/>
            <a:ext cx="6781800" cy="52864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4290" y="6286513"/>
            <a:ext cx="62151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6. </a:t>
            </a:r>
            <a:r>
              <a:rPr lang="zh-CN" altLang="en-US" sz="1600" dirty="0" smtClean="0"/>
              <a:t>依据项目沟通管理计划管理项目的信息流动，并传递给相关干系人以保持干系人参与</a:t>
            </a:r>
            <a:endParaRPr lang="en-US" altLang="zh-CN" sz="1600" dirty="0" smtClean="0"/>
          </a:p>
          <a:p>
            <a:endParaRPr lang="en-US" altLang="zh-CN" sz="1600" dirty="0"/>
          </a:p>
          <a:p>
            <a:r>
              <a:rPr lang="en-US" altLang="zh-CN" sz="1600" dirty="0" smtClean="0"/>
              <a:t>7. </a:t>
            </a:r>
            <a:r>
              <a:rPr lang="zh-CN" altLang="en-US" sz="1600" dirty="0" smtClean="0"/>
              <a:t>根据干系人管理计划，管理干系人之间的关系，以获得干系人持续的支持和管理干系人期望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截图5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675" y="1704974"/>
            <a:ext cx="6724650" cy="6224611"/>
          </a:xfrm>
          <a:prstGeom prst="rect">
            <a:avLst/>
          </a:prstGeom>
        </p:spPr>
      </p:pic>
      <p:sp>
        <p:nvSpPr>
          <p:cNvPr id="4" name="标题 1"/>
          <p:cNvSpPr txBox="1">
            <a:spLocks/>
          </p:cNvSpPr>
          <p:nvPr/>
        </p:nvSpPr>
        <p:spPr>
          <a:xfrm>
            <a:off x="0" y="80433"/>
            <a:ext cx="6858000" cy="63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2016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年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月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PMP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考试最新修改大纲内容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80433"/>
            <a:ext cx="6858000" cy="63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2016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年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月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PMP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考试最新修改大纲内容</a:t>
            </a:r>
          </a:p>
        </p:txBody>
      </p:sp>
      <p:pic>
        <p:nvPicPr>
          <p:cNvPr id="4" name="图片 3" descr="截图5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01346"/>
            <a:ext cx="6858000" cy="7113927"/>
          </a:xfrm>
          <a:prstGeom prst="rect">
            <a:avLst/>
          </a:prstGeom>
        </p:spPr>
      </p:pic>
      <p:pic>
        <p:nvPicPr>
          <p:cNvPr id="5" name="图片 4" descr="截图5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090" y="8001024"/>
            <a:ext cx="6477000" cy="7858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80433"/>
            <a:ext cx="6858000" cy="63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补充    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PMP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考试题目中的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72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个关键词</a:t>
            </a:r>
          </a:p>
        </p:txBody>
      </p:sp>
      <p:pic>
        <p:nvPicPr>
          <p:cNvPr id="4" name="图片 3" descr="截图5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1480" y="1071539"/>
            <a:ext cx="5686523" cy="64770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80433"/>
            <a:ext cx="6858000" cy="63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补充    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PMP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考试题目中的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72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个关键词</a:t>
            </a:r>
          </a:p>
        </p:txBody>
      </p:sp>
      <p:pic>
        <p:nvPicPr>
          <p:cNvPr id="4" name="图片 3" descr="截图5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29" y="904898"/>
            <a:ext cx="5978035" cy="73818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80433"/>
            <a:ext cx="6858000" cy="63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补充    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PMP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考试题目中的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72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个关键词</a:t>
            </a:r>
          </a:p>
        </p:txBody>
      </p:sp>
      <p:pic>
        <p:nvPicPr>
          <p:cNvPr id="4" name="图片 3" descr="截图6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2719" y="928663"/>
            <a:ext cx="6110063" cy="74295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00" y="-31"/>
            <a:ext cx="6172200" cy="714380"/>
          </a:xfrm>
        </p:spPr>
        <p:txBody>
          <a:bodyPr>
            <a:normAutofit/>
          </a:bodyPr>
          <a:lstStyle/>
          <a:p>
            <a:r>
              <a:rPr lang="zh-CN" altLang="en-US" sz="2400" b="1" dirty="0" smtClean="0"/>
              <a:t>秘籍（二</a:t>
            </a:r>
            <a:r>
              <a:rPr lang="en-US" altLang="zh-CN" sz="2400" b="1" dirty="0" smtClean="0"/>
              <a:t>) </a:t>
            </a:r>
            <a:r>
              <a:rPr lang="zh-CN" altLang="en-US" sz="2400" b="1" dirty="0" smtClean="0"/>
              <a:t>变更题目中，永远不要选的选项</a:t>
            </a:r>
            <a:endParaRPr lang="zh-CN" altLang="en-US" sz="2400" b="1" dirty="0"/>
          </a:p>
        </p:txBody>
      </p:sp>
      <p:pic>
        <p:nvPicPr>
          <p:cNvPr id="3" name="图片 2" descr="截图0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166" y="714348"/>
            <a:ext cx="6215106" cy="5143536"/>
          </a:xfrm>
          <a:prstGeom prst="rect">
            <a:avLst/>
          </a:prstGeom>
        </p:spPr>
      </p:pic>
      <p:pic>
        <p:nvPicPr>
          <p:cNvPr id="4" name="图片 3" descr="截图0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2918" y="5929323"/>
            <a:ext cx="5643602" cy="290512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80433"/>
            <a:ext cx="6858000" cy="63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补充    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PMP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考试题目中的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72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个关键词</a:t>
            </a:r>
          </a:p>
        </p:txBody>
      </p:sp>
      <p:pic>
        <p:nvPicPr>
          <p:cNvPr id="4" name="图片 3" descr="截图6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6972" y="1214415"/>
            <a:ext cx="6366738" cy="70009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80433"/>
            <a:ext cx="6858000" cy="63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补充    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PMP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考试题目中的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72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个关键词</a:t>
            </a:r>
          </a:p>
        </p:txBody>
      </p:sp>
      <p:pic>
        <p:nvPicPr>
          <p:cNvPr id="4" name="图片 3" descr="截图6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4067" y="1071537"/>
            <a:ext cx="6581498" cy="7143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80433"/>
            <a:ext cx="6858000" cy="63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补充    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PMP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考试题目中的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72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个关键词</a:t>
            </a:r>
          </a:p>
        </p:txBody>
      </p:sp>
      <p:pic>
        <p:nvPicPr>
          <p:cNvPr id="4" name="图片 3" descr="截图6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28" y="1071537"/>
            <a:ext cx="6344055" cy="73581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80433"/>
            <a:ext cx="6858000" cy="63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补充    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PMP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考试题目中的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72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个关键词</a:t>
            </a:r>
          </a:p>
        </p:txBody>
      </p:sp>
      <p:pic>
        <p:nvPicPr>
          <p:cNvPr id="4" name="图片 3" descr="截图6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0243" y="857225"/>
            <a:ext cx="6137923" cy="73581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80433"/>
            <a:ext cx="6858000" cy="63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补充    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PMP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考试题目中的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72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个关键词</a:t>
            </a:r>
          </a:p>
        </p:txBody>
      </p:sp>
      <p:pic>
        <p:nvPicPr>
          <p:cNvPr id="4" name="图片 3" descr="截图6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3042" y="1071537"/>
            <a:ext cx="5987185" cy="68580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80433"/>
            <a:ext cx="6858000" cy="63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PMP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考试题目中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31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个常见固定套路</a:t>
            </a:r>
          </a:p>
        </p:txBody>
      </p:sp>
      <p:pic>
        <p:nvPicPr>
          <p:cNvPr id="4" name="图片 3" descr="截图6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637" y="1428729"/>
            <a:ext cx="6726745" cy="63579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0" y="80433"/>
            <a:ext cx="6858000" cy="63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PMP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考试题目中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31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个常见固定套路</a:t>
            </a:r>
          </a:p>
        </p:txBody>
      </p:sp>
      <p:pic>
        <p:nvPicPr>
          <p:cNvPr id="5" name="图片 4" descr="截图6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0768" y="785787"/>
            <a:ext cx="6116465" cy="72866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0" y="80433"/>
            <a:ext cx="6858000" cy="63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PMP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考试题目中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31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个常见固定套路</a:t>
            </a:r>
          </a:p>
        </p:txBody>
      </p:sp>
      <p:pic>
        <p:nvPicPr>
          <p:cNvPr id="5" name="图片 4" descr="截图6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2922" y="1071539"/>
            <a:ext cx="5832156" cy="70009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0" y="80433"/>
            <a:ext cx="6858000" cy="63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PMP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考试题目中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31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个常见固定套路</a:t>
            </a:r>
          </a:p>
        </p:txBody>
      </p:sp>
      <p:pic>
        <p:nvPicPr>
          <p:cNvPr id="3" name="图片 2" descr="截图6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868" y="1357290"/>
            <a:ext cx="6605440" cy="66850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0" y="80433"/>
            <a:ext cx="6858000" cy="63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PMP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考试题目中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31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个常见固定套路</a:t>
            </a:r>
          </a:p>
        </p:txBody>
      </p:sp>
      <p:pic>
        <p:nvPicPr>
          <p:cNvPr id="3" name="图片 2" descr="截图7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1482" y="785785"/>
            <a:ext cx="5841584" cy="4347976"/>
          </a:xfrm>
          <a:prstGeom prst="rect">
            <a:avLst/>
          </a:prstGeom>
        </p:spPr>
      </p:pic>
      <p:pic>
        <p:nvPicPr>
          <p:cNvPr id="4" name="图片 3" descr="截图7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427" y="5143504"/>
            <a:ext cx="5715093" cy="37147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166" y="-71469"/>
            <a:ext cx="6172200" cy="857224"/>
          </a:xfrm>
        </p:spPr>
        <p:txBody>
          <a:bodyPr>
            <a:normAutofit/>
          </a:bodyPr>
          <a:lstStyle/>
          <a:p>
            <a:r>
              <a:rPr lang="zh-CN" altLang="en-US" sz="2400" b="1" dirty="0" smtClean="0"/>
              <a:t>秘籍（三）估算方法特征与区分</a:t>
            </a:r>
            <a:endParaRPr lang="zh-CN" altLang="en-US" sz="2400" b="1" dirty="0"/>
          </a:p>
        </p:txBody>
      </p:sp>
      <p:pic>
        <p:nvPicPr>
          <p:cNvPr id="3" name="图片 2" descr="截图0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1528" y="571472"/>
            <a:ext cx="5472116" cy="5143536"/>
          </a:xfrm>
          <a:prstGeom prst="rect">
            <a:avLst/>
          </a:prstGeom>
        </p:spPr>
      </p:pic>
      <p:pic>
        <p:nvPicPr>
          <p:cNvPr id="4" name="图片 3" descr="截图0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8670" y="5715009"/>
            <a:ext cx="5429288" cy="34289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0" y="80433"/>
            <a:ext cx="6858000" cy="63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PMP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考试题目中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31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个常见固定套路</a:t>
            </a:r>
          </a:p>
        </p:txBody>
      </p:sp>
      <p:pic>
        <p:nvPicPr>
          <p:cNvPr id="4" name="图片 3" descr="截图7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718" y="857224"/>
            <a:ext cx="5793942" cy="7072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0" y="80433"/>
            <a:ext cx="6858000" cy="63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PMP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考试题目中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31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个常见固定套路</a:t>
            </a:r>
          </a:p>
        </p:txBody>
      </p:sp>
      <p:pic>
        <p:nvPicPr>
          <p:cNvPr id="3" name="图片 2" descr="截图7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449" y="642911"/>
            <a:ext cx="6098175" cy="77153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0" y="80433"/>
            <a:ext cx="6858000" cy="63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PMP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考试题目中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31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个常见固定套路</a:t>
            </a:r>
          </a:p>
        </p:txBody>
      </p:sp>
      <p:pic>
        <p:nvPicPr>
          <p:cNvPr id="3" name="图片 2" descr="截图7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8950" y="928661"/>
            <a:ext cx="5705983" cy="76438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0" y="80433"/>
            <a:ext cx="6858000" cy="63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152400" y="232833"/>
            <a:ext cx="6858000" cy="63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PMP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考试题目中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31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个常见固定套路</a:t>
            </a:r>
          </a:p>
        </p:txBody>
      </p:sp>
      <p:pic>
        <p:nvPicPr>
          <p:cNvPr id="5" name="图片 4" descr="截图7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7220" y="785785"/>
            <a:ext cx="5982177" cy="77153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0" y="80433"/>
            <a:ext cx="6858000" cy="63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PMP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考试题目中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31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个常见固定套路</a:t>
            </a:r>
          </a:p>
        </p:txBody>
      </p:sp>
      <p:pic>
        <p:nvPicPr>
          <p:cNvPr id="3" name="图片 2" descr="截图7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733" y="1214415"/>
            <a:ext cx="6129638" cy="68627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0" y="80433"/>
            <a:ext cx="6858000" cy="63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PMP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考试题目中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31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个常见固定套路</a:t>
            </a:r>
          </a:p>
        </p:txBody>
      </p:sp>
      <p:pic>
        <p:nvPicPr>
          <p:cNvPr id="3" name="图片 2" descr="截图7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291" y="1214415"/>
            <a:ext cx="6414429" cy="6310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0" y="80433"/>
            <a:ext cx="6858000" cy="63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152400" y="232833"/>
            <a:ext cx="6858000" cy="63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PMP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考试题目中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31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个常见固定套路</a:t>
            </a:r>
          </a:p>
        </p:txBody>
      </p:sp>
      <p:pic>
        <p:nvPicPr>
          <p:cNvPr id="6" name="图片 5" descr="截图7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6059" y="1071538"/>
            <a:ext cx="5950461" cy="59388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0" y="80433"/>
            <a:ext cx="6858000" cy="63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PMP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考试题目中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31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个常见固定套路</a:t>
            </a:r>
          </a:p>
        </p:txBody>
      </p:sp>
      <p:pic>
        <p:nvPicPr>
          <p:cNvPr id="3" name="图片 2" descr="截图7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2919" y="1357291"/>
            <a:ext cx="5612529" cy="67103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0" y="80433"/>
            <a:ext cx="6858000" cy="63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PMP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考试题目中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31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个常见固定套路</a:t>
            </a:r>
          </a:p>
        </p:txBody>
      </p:sp>
      <p:pic>
        <p:nvPicPr>
          <p:cNvPr id="3" name="图片 2" descr="截图8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1481" y="1428729"/>
            <a:ext cx="6111501" cy="67866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357166" y="-71469"/>
            <a:ext cx="6172200" cy="857224"/>
          </a:xfrm>
        </p:spPr>
        <p:txBody>
          <a:bodyPr>
            <a:normAutofit/>
          </a:bodyPr>
          <a:lstStyle/>
          <a:p>
            <a:r>
              <a:rPr lang="zh-CN" altLang="en-US" sz="2400" b="1" dirty="0" smtClean="0"/>
              <a:t>秘籍（三）估算方法特征与区分</a:t>
            </a:r>
            <a:endParaRPr lang="zh-CN" altLang="en-US" sz="2400" b="1" dirty="0"/>
          </a:p>
        </p:txBody>
      </p:sp>
      <p:pic>
        <p:nvPicPr>
          <p:cNvPr id="4" name="图片 3" descr="截图0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1481" y="701888"/>
            <a:ext cx="5715040" cy="5741499"/>
          </a:xfrm>
          <a:prstGeom prst="rect">
            <a:avLst/>
          </a:prstGeom>
        </p:spPr>
      </p:pic>
      <p:pic>
        <p:nvPicPr>
          <p:cNvPr id="5" name="图片 4" descr="截图0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666" y="6413371"/>
            <a:ext cx="5583854" cy="23319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00" y="-32"/>
            <a:ext cx="6172200" cy="785819"/>
          </a:xfrm>
        </p:spPr>
        <p:txBody>
          <a:bodyPr>
            <a:normAutofit/>
          </a:bodyPr>
          <a:lstStyle/>
          <a:p>
            <a:r>
              <a:rPr lang="zh-CN" altLang="en-US" sz="2400" b="1" dirty="0" smtClean="0"/>
              <a:t>秘籍（四） 开工会议常见考点与问题</a:t>
            </a:r>
            <a:endParaRPr lang="zh-CN" altLang="en-US" sz="2400" b="1" dirty="0"/>
          </a:p>
        </p:txBody>
      </p:sp>
      <p:pic>
        <p:nvPicPr>
          <p:cNvPr id="3" name="图片 2" descr="截图0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1480" y="785787"/>
            <a:ext cx="6072230" cy="65722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截图1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8882" y="785785"/>
            <a:ext cx="5857916" cy="5929355"/>
          </a:xfrm>
          <a:prstGeom prst="rect">
            <a:avLst/>
          </a:prstGeom>
        </p:spPr>
      </p:pic>
      <p:sp>
        <p:nvSpPr>
          <p:cNvPr id="4" name="标题 1"/>
          <p:cNvSpPr txBox="1">
            <a:spLocks/>
          </p:cNvSpPr>
          <p:nvPr/>
        </p:nvSpPr>
        <p:spPr>
          <a:xfrm>
            <a:off x="342900" y="-32"/>
            <a:ext cx="6172200" cy="785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秘籍（四） 开工会议常见考点与问题</a:t>
            </a: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图片 4" descr="截图1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8504" y="6858017"/>
            <a:ext cx="5783765" cy="18573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00" y="-31"/>
            <a:ext cx="6172200" cy="1214447"/>
          </a:xfrm>
        </p:spPr>
        <p:txBody>
          <a:bodyPr>
            <a:normAutofit/>
          </a:bodyPr>
          <a:lstStyle/>
          <a:p>
            <a:r>
              <a:rPr lang="zh-CN" altLang="en-US" sz="2400" b="1" dirty="0" smtClean="0"/>
              <a:t>秘籍（五）组织过程资产、经验教训、问题、风险的对比区分</a:t>
            </a:r>
            <a:endParaRPr lang="zh-CN" altLang="en-US" sz="2400" b="1" dirty="0"/>
          </a:p>
        </p:txBody>
      </p:sp>
      <p:pic>
        <p:nvPicPr>
          <p:cNvPr id="3" name="图片 2" descr="截图1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28" y="1101413"/>
            <a:ext cx="6000792" cy="4714908"/>
          </a:xfrm>
          <a:prstGeom prst="rect">
            <a:avLst/>
          </a:prstGeom>
        </p:spPr>
      </p:pic>
      <p:pic>
        <p:nvPicPr>
          <p:cNvPr id="4" name="图片 3" descr="截图1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9134" y="6000760"/>
            <a:ext cx="5572164" cy="2857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</TotalTime>
  <Words>950</Words>
  <Application>Microsoft Office PowerPoint</Application>
  <PresentationFormat>如螢幕大小 (4:3)</PresentationFormat>
  <Paragraphs>61</Paragraphs>
  <Slides>58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58</vt:i4>
      </vt:variant>
    </vt:vector>
  </HeadingPairs>
  <TitlesOfParts>
    <vt:vector size="59" baseType="lpstr">
      <vt:lpstr>Office 主题</vt:lpstr>
      <vt:lpstr>PMP 考 試 秘 笈</vt:lpstr>
      <vt:lpstr>秘籍（一） PMBOK计划中的实体计划、程序计划与综合计划</vt:lpstr>
      <vt:lpstr>秘籍（一） PMBOK计划中的实体计划、程序计划与综合计划</vt:lpstr>
      <vt:lpstr>秘籍（二) 变更题目中，永远不要选的选项</vt:lpstr>
      <vt:lpstr>秘籍（三）估算方法特征与区分</vt:lpstr>
      <vt:lpstr>秘籍（三）估算方法特征与区分</vt:lpstr>
      <vt:lpstr>秘籍（四） 开工会议常见考点与问题</vt:lpstr>
      <vt:lpstr>投影片 8</vt:lpstr>
      <vt:lpstr>秘籍（五）组织过程资产、经验教训、问题、风险的对比区分</vt:lpstr>
      <vt:lpstr>秘籍（六）47个过程中哪些过程贯穿整个项目生命周期</vt:lpstr>
      <vt:lpstr>秘籍（七） PMBOK中输入输出工具的规律</vt:lpstr>
      <vt:lpstr>秘籍（七） PMBOK中输入输出工具的规律</vt:lpstr>
      <vt:lpstr>秘籍（八）变更请求谁来批准？</vt:lpstr>
      <vt:lpstr>秘籍（九）公差（允差）与控制线的区别及考点</vt:lpstr>
      <vt:lpstr>秘籍（十）管理项目团队成员与管理干系人的相同与不同之处</vt:lpstr>
      <vt:lpstr>秘籍（十）管理项目团队成员与管理干系人的相同与不同之处</vt:lpstr>
      <vt:lpstr>秘籍（11）进度压缩、赶工与快速跟进的区别与考点</vt:lpstr>
      <vt:lpstr>秘籍（11）进度压缩、赶工与快速跟进的区别与考点</vt:lpstr>
      <vt:lpstr>秘籍（12）投标人大会的考点</vt:lpstr>
      <vt:lpstr>秘籍（13）  验收可交付成果和项目（或阶段）收尾的联系与区别</vt:lpstr>
      <vt:lpstr>秘籍(14)  资源日期和资源直方图的区别及考点</vt:lpstr>
      <vt:lpstr>投影片 22</vt:lpstr>
      <vt:lpstr>投影片 23</vt:lpstr>
      <vt:lpstr>投影片 24</vt:lpstr>
      <vt:lpstr>投影片 25</vt:lpstr>
      <vt:lpstr>投影片 26</vt:lpstr>
      <vt:lpstr>投影片 27</vt:lpstr>
      <vt:lpstr>投影片 28</vt:lpstr>
      <vt:lpstr>投影片 29</vt:lpstr>
      <vt:lpstr>投影片 30</vt:lpstr>
      <vt:lpstr>投影片 31</vt:lpstr>
      <vt:lpstr>投影片 32</vt:lpstr>
      <vt:lpstr>投影片 33</vt:lpstr>
      <vt:lpstr>投影片 34</vt:lpstr>
      <vt:lpstr>投影片 35</vt:lpstr>
      <vt:lpstr>投影片 36</vt:lpstr>
      <vt:lpstr>投影片 37</vt:lpstr>
      <vt:lpstr>投影片 38</vt:lpstr>
      <vt:lpstr>投影片 39</vt:lpstr>
      <vt:lpstr>投影片 40</vt:lpstr>
      <vt:lpstr>投影片 41</vt:lpstr>
      <vt:lpstr>投影片 42</vt:lpstr>
      <vt:lpstr>投影片 43</vt:lpstr>
      <vt:lpstr>投影片 44</vt:lpstr>
      <vt:lpstr>投影片 45</vt:lpstr>
      <vt:lpstr>投影片 46</vt:lpstr>
      <vt:lpstr>投影片 47</vt:lpstr>
      <vt:lpstr>投影片 48</vt:lpstr>
      <vt:lpstr>投影片 49</vt:lpstr>
      <vt:lpstr>投影片 50</vt:lpstr>
      <vt:lpstr>投影片 51</vt:lpstr>
      <vt:lpstr>投影片 52</vt:lpstr>
      <vt:lpstr>投影片 53</vt:lpstr>
      <vt:lpstr>投影片 54</vt:lpstr>
      <vt:lpstr>投影片 55</vt:lpstr>
      <vt:lpstr>投影片 56</vt:lpstr>
      <vt:lpstr>投影片 57</vt:lpstr>
      <vt:lpstr>投影片 58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秘籍（一） PMBOK计划中的实体计划、程序计划与综合计划</dc:title>
  <dc:creator>robin</dc:creator>
  <cp:lastModifiedBy>Foxconn</cp:lastModifiedBy>
  <cp:revision>20</cp:revision>
  <dcterms:created xsi:type="dcterms:W3CDTF">2016-02-16T12:43:24Z</dcterms:created>
  <dcterms:modified xsi:type="dcterms:W3CDTF">2016-02-17T06:09:00Z</dcterms:modified>
</cp:coreProperties>
</file>